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7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743379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F6-481D-897F-D7E9EFAAEC7C}"/>
              </c:ext>
            </c:extLst>
          </c:dPt>
          <c:dPt>
            <c:idx val="1"/>
            <c:bubble3D val="0"/>
            <c:spPr>
              <a:solidFill>
                <a:srgbClr val="F0606A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F6-481D-897F-D7E9EFAAEC7C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F6-481D-897F-D7E9EFAAEC7C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3F6-481D-897F-D7E9EFAAEC7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0.47600000000000003</c:v>
                </c:pt>
                <c:pt idx="1">
                  <c:v>0.52400000000000002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F6-481D-897F-D7E9EFAAE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000"/>
                </a:solidFill>
                <a:latin typeface="Gotham Narrow Medium"/>
                <a:ea typeface="+mn-ea"/>
                <a:cs typeface="+mn-cs"/>
              </a:defRPr>
            </a:pPr>
            <a:r>
              <a:rPr lang="en-US" sz="1400" b="0" i="0" u="none" strike="noStrike" baseline="0" dirty="0" err="1">
                <a:effectLst/>
              </a:rPr>
              <a:t>Edad</a:t>
            </a:r>
            <a:r>
              <a:rPr lang="en-US" sz="1400" b="0" i="0" u="none" strike="noStrike" baseline="0" dirty="0">
                <a:effectLst/>
              </a:rPr>
              <a:t> y </a:t>
            </a:r>
            <a:r>
              <a:rPr lang="en-US" sz="1400" b="0" i="0" u="none" strike="noStrike" baseline="0" dirty="0" err="1">
                <a:effectLst/>
              </a:rPr>
              <a:t>sexo</a:t>
            </a:r>
            <a:endParaRPr lang="es-GT" sz="1400" b="0" i="0" u="none" strike="noStrike" dirty="0">
              <a:solidFill>
                <a:srgbClr val="000000"/>
              </a:solidFill>
              <a:latin typeface="Gotham Narrow Medium"/>
            </a:endParaRP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Gotham Narrow Medium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165897115098561E-2"/>
          <c:y val="0.1308988779308810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Hombre</c:v>
                </c:pt>
              </c:strCache>
            </c:strRef>
          </c:tx>
          <c:spPr>
            <a:solidFill>
              <a:srgbClr val="74337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433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8B-4627-80D3-8BAE9BF21B8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28B-4627-80D3-8BAE9BF21B8D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404040"/>
                    </a:solidFill>
                    <a:latin typeface="Gotham Narrow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65+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9.8000000000000004E-2</c:v>
                </c:pt>
                <c:pt idx="1">
                  <c:v>0.182</c:v>
                </c:pt>
                <c:pt idx="2">
                  <c:v>0.109</c:v>
                </c:pt>
                <c:pt idx="3">
                  <c:v>5.2000000000000005E-2</c:v>
                </c:pt>
                <c:pt idx="4">
                  <c:v>2.2000000000000002E-2</c:v>
                </c:pt>
                <c:pt idx="5">
                  <c:v>1.3000000000000001E-2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8B-4627-80D3-8BAE9BF21B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Mujer</c:v>
                </c:pt>
              </c:strCache>
            </c:strRef>
          </c:tx>
          <c:spPr>
            <a:solidFill>
              <a:srgbClr val="F0606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0606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8B-4627-80D3-8BAE9BF21B8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28B-4627-80D3-8BAE9BF21B8D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404040"/>
                    </a:solidFill>
                    <a:latin typeface="Gotham Narrow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65+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0.10300000000000001</c:v>
                </c:pt>
                <c:pt idx="1">
                  <c:v>0.19600000000000001</c:v>
                </c:pt>
                <c:pt idx="2">
                  <c:v>0.12300000000000001</c:v>
                </c:pt>
                <c:pt idx="3">
                  <c:v>0.06</c:v>
                </c:pt>
                <c:pt idx="4">
                  <c:v>2.7000000000000003E-2</c:v>
                </c:pt>
                <c:pt idx="5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28B-4627-80D3-8BAE9BF21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solidFill>
              <a:srgbClr val="888888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rgbClr val="595959"/>
                </a:solidFill>
                <a:latin typeface="Gotham Narrow Medium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 w="12700" cap="flat" cmpd="sng" algn="ctr">
            <a:noFill/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rgbClr val="000000"/>
                </a:solidFill>
                <a:latin typeface="Helvetica Neue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0000"/>
                </a:solidFill>
                <a:latin typeface="Gotham Narrow Medium"/>
                <a:ea typeface="+mn-ea"/>
                <a:cs typeface="+mn-cs"/>
              </a:defRPr>
            </a:pPr>
            <a:r>
              <a:rPr lang="en-US" sz="1400" b="0" i="0" u="none" strike="noStrike" baseline="0" dirty="0" err="1">
                <a:effectLst/>
              </a:rPr>
              <a:t>Principales</a:t>
            </a:r>
            <a:r>
              <a:rPr lang="en-US" sz="1400" b="0" i="0" u="none" strike="noStrike" baseline="0" dirty="0">
                <a:effectLst/>
              </a:rPr>
              <a:t> </a:t>
            </a:r>
            <a:r>
              <a:rPr lang="en-US" sz="1400" b="0" i="0" u="none" strike="noStrike" baseline="0" dirty="0" err="1">
                <a:effectLst/>
              </a:rPr>
              <a:t>páginas</a:t>
            </a:r>
            <a:endParaRPr lang="es-GT" sz="1400" b="0" i="0" u="none" strike="noStrike" dirty="0">
              <a:solidFill>
                <a:srgbClr val="000000"/>
              </a:solidFill>
              <a:latin typeface="Gotham Narrow Medium"/>
            </a:endParaRP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00000"/>
              </a:solidFill>
              <a:latin typeface="Gotham Narrow Medium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Paginas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C0-4F6C-A685-9B2583709C01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C0-4F6C-A685-9B2583709C01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3C0-4F6C-A685-9B2583709C01}"/>
              </c:ext>
            </c:extLst>
          </c:dPt>
          <c:dPt>
            <c:idx val="3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3C0-4F6C-A685-9B2583709C01}"/>
              </c:ext>
            </c:extLst>
          </c:dPt>
          <c:dPt>
            <c:idx val="4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C0-4F6C-A685-9B2583709C01}"/>
              </c:ext>
            </c:extLst>
          </c:dPt>
          <c:dPt>
            <c:idx val="5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3C0-4F6C-A685-9B2583709C01}"/>
              </c:ext>
            </c:extLst>
          </c:dPt>
          <c:dPt>
            <c:idx val="6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3C0-4F6C-A685-9B2583709C01}"/>
              </c:ext>
            </c:extLst>
          </c:dPt>
          <c:dPt>
            <c:idx val="7"/>
            <c:invertIfNegative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3C0-4F6C-A685-9B2583709C0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3C0-4F6C-A685-9B2583709C0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3C0-4F6C-A685-9B2583709C01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404040"/>
                    </a:solidFill>
                    <a:latin typeface="Gotham Narrow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Noti7 en Medio de comunicación/noticias</c:v>
                </c:pt>
                <c:pt idx="1">
                  <c:v>Prensa Libre en Empresa productora de medios y radiodifusión</c:v>
                </c:pt>
                <c:pt idx="2">
                  <c:v>Tigo Guatemala en Empresa de telecomunicaciones</c:v>
                </c:pt>
                <c:pt idx="3">
                  <c:v>Claro Guatemala en Empresa de telecomunicaciones</c:v>
                </c:pt>
                <c:pt idx="4">
                  <c:v>Soy502 en Medio de comunicación/noticias</c:v>
                </c:pt>
                <c:pt idx="5">
                  <c:v>Guatevisión en Sitio web de noticias y medios de comunicación</c:v>
                </c:pt>
                <c:pt idx="6">
                  <c:v>McDonald's Guatemala en Empresa de alimentos y bebidas</c:v>
                </c:pt>
                <c:pt idx="7">
                  <c:v>Gobierno de Guatemala en Organización gubernamental</c:v>
                </c:pt>
                <c:pt idx="8">
                  <c:v>Emisoras Unidas en Empresa productora de medios y radiodifusión</c:v>
                </c:pt>
                <c:pt idx="9">
                  <c:v>CEMACO en Empresa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0.34470000000000001</c:v>
                </c:pt>
                <c:pt idx="1">
                  <c:v>0.29930000000000001</c:v>
                </c:pt>
                <c:pt idx="2">
                  <c:v>0.27300000000000002</c:v>
                </c:pt>
                <c:pt idx="3">
                  <c:v>0.26899999999999996</c:v>
                </c:pt>
                <c:pt idx="4">
                  <c:v>0.26079999999999998</c:v>
                </c:pt>
                <c:pt idx="5">
                  <c:v>0.24170000000000003</c:v>
                </c:pt>
                <c:pt idx="6">
                  <c:v>0.23350000000000001</c:v>
                </c:pt>
                <c:pt idx="7">
                  <c:v>0.2288</c:v>
                </c:pt>
                <c:pt idx="8">
                  <c:v>0.22789999999999999</c:v>
                </c:pt>
                <c:pt idx="9">
                  <c:v>0.22309999999999999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3C0-4F6C-A685-9B2583709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rgbClr val="888888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Gotham Narrow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noFill/>
          <a:ln w="12700" cap="flat" cmpd="sng" algn="ctr">
            <a:noFill/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rgbClr val="000000"/>
                </a:solidFill>
                <a:latin typeface="Helvetica Neue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graphicFrame>
        <p:nvGraphicFramePr>
          <p:cNvPr id="6" name="Gráfico 6">
            <a:extLst>
              <a:ext uri="{FF2B5EF4-FFF2-40B4-BE49-F238E27FC236}">
                <a16:creationId xmlns:a16="http://schemas.microsoft.com/office/drawing/2014/main" id="{DF4E9E9C-61D6-E9EE-F8B4-623AE720A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475650"/>
              </p:ext>
            </p:extLst>
          </p:nvPr>
        </p:nvGraphicFramePr>
        <p:xfrm>
          <a:off x="1346292" y="2007224"/>
          <a:ext cx="2934377" cy="286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7">
            <a:extLst>
              <a:ext uri="{FF2B5EF4-FFF2-40B4-BE49-F238E27FC236}">
                <a16:creationId xmlns:a16="http://schemas.microsoft.com/office/drawing/2014/main" id="{80F79F38-3B9D-C71E-4F09-C55CD2EF1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14978"/>
              </p:ext>
            </p:extLst>
          </p:nvPr>
        </p:nvGraphicFramePr>
        <p:xfrm>
          <a:off x="4917440" y="2007225"/>
          <a:ext cx="6741068" cy="2869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9">
            <a:extLst>
              <a:ext uri="{FF2B5EF4-FFF2-40B4-BE49-F238E27FC236}">
                <a16:creationId xmlns:a16="http://schemas.microsoft.com/office/drawing/2014/main" id="{4D683353-6280-9953-EDCB-7C769FC61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327572"/>
              </p:ext>
            </p:extLst>
          </p:nvPr>
        </p:nvGraphicFramePr>
        <p:xfrm>
          <a:off x="3400479" y="5297523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title1	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title2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18270</TotalTime>
  <Words>1243</Words>
  <Application>Microsoft Office PowerPoint</Application>
  <PresentationFormat>Custom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Arial MT</vt:lpstr>
      <vt:lpstr>Calibri</vt:lpstr>
      <vt:lpstr>Century Gothic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Luis Eduardo Calder?n Figueroa</cp:lastModifiedBy>
  <cp:revision>67</cp:revision>
  <dcterms:modified xsi:type="dcterms:W3CDTF">2023-01-30T17:23:12Z</dcterms:modified>
</cp:coreProperties>
</file>